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6" r:id="rId2"/>
    <p:sldId id="265" r:id="rId3"/>
    <p:sldId id="266" r:id="rId4"/>
    <p:sldId id="262" r:id="rId5"/>
    <p:sldId id="261" r:id="rId6"/>
    <p:sldId id="276" r:id="rId7"/>
    <p:sldId id="277" r:id="rId8"/>
    <p:sldId id="278" r:id="rId9"/>
    <p:sldId id="297" r:id="rId10"/>
    <p:sldId id="274" r:id="rId11"/>
    <p:sldId id="273" r:id="rId12"/>
    <p:sldId id="275" r:id="rId13"/>
    <p:sldId id="267" r:id="rId14"/>
    <p:sldId id="280" r:id="rId15"/>
    <p:sldId id="286" r:id="rId16"/>
    <p:sldId id="287" r:id="rId17"/>
    <p:sldId id="288" r:id="rId18"/>
    <p:sldId id="290" r:id="rId19"/>
    <p:sldId id="294" r:id="rId20"/>
    <p:sldId id="291" r:id="rId21"/>
    <p:sldId id="292" r:id="rId22"/>
    <p:sldId id="293" r:id="rId23"/>
    <p:sldId id="264" r:id="rId24"/>
    <p:sldId id="295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20"/>
    <p:restoredTop sz="94667"/>
  </p:normalViewPr>
  <p:slideViewPr>
    <p:cSldViewPr snapToGrid="0" snapToObjects="1">
      <p:cViewPr varScale="1">
        <p:scale>
          <a:sx n="88" d="100"/>
          <a:sy n="88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7068-D09C-F44F-89D6-32ADB2CD7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C2618-4F20-AF46-B77C-FFA580C71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905E2-91D6-144A-8230-4F6CF1DE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3C794-35FF-FF46-BB67-DEEF12E7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CD600-E385-A343-AFC0-474AC801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7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EE87-96A2-7943-B9B9-11D02260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BB540-16A3-5C4B-A637-9449881D4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1EC7-3C71-CF4F-B87B-314C4BDB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91278-C50C-7247-87ED-87CC880A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8F66D-CEC7-BA4E-9B00-225CF026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880480-C5D0-634F-8473-A2E416DE4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FA9A7-3A3F-E349-8BF4-2FA49C7C4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353CC-57E6-C54D-B06E-CB98443C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49D6-6EBB-EA46-A60A-2D03178D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E17B7-B5F8-A843-AEF8-A11FC46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2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1FBE-0567-B441-9A01-BF8F31B5D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D4FC9-175B-184E-BCE3-F9DC1753D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3951C-83F1-634F-9275-D149A469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0AE15-5259-3042-B1BA-B340319D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FDA67-943C-5C44-A975-19F0586D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1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7F0-AA2E-314B-A058-026BFF47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2472E-2148-0347-9100-5453E499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0D969-8133-0840-B1DC-215BEC4E3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81B1B-829B-F644-9941-3E89AD5B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E2016-4851-D54B-A131-C2D7E30D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6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CD57-1F65-1F42-8055-F7D9381D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A6458-1827-AF4C-BD65-7ED21D242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59A9E-B601-6B43-BE1E-6D0B9A4BF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800FA-FD70-6D41-A4BF-1DFB4607F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3617E-5BDD-0442-9AF6-2C1BCBC3B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35AD9-23D9-364D-B7A4-D38048E6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5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EE9F-DCE1-2941-BED9-2307146F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3A809-6061-9946-84E5-BC21C967E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18E15-0AFA-1D41-A84C-7EBD6F480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FB8A3-9682-364F-8897-410252A59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284487-CAC3-4A48-B48A-F5CED089A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BF588-7061-1640-B1D4-9E3EB5FE2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741CA8-09D7-1F41-AB92-AAB6F19F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BD3A5-42EB-3B45-A214-BE96A572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2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2752-FB70-7846-9423-9F31BCDD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3526F-744D-2344-8AA7-9075B780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21DB5-1ECA-C34D-B4BB-76C496FC4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53E90-7740-4443-A660-F5AF8BDE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3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4C33B-1FE6-804E-BCEA-C4A3B677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CF5DB-357C-7944-8028-EB107162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2400-ACEA-CB47-8111-692B08364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E056-A2B9-874E-82D8-E24A107E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7818E-F72F-2942-B3A2-03CE837D0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6B79B-5D7A-2E49-BB26-68CC7C60B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25AA5-91D6-0642-A916-36004CBD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F3473-36F3-C64A-9824-F150DC090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A0E88-7A43-B743-98A3-16BD5D90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1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B46E-3E13-3942-B385-7AA433F58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06B90-AA3B-0C4C-BD8F-05252ECB9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5293F-8367-704B-81F1-17611645E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C25D9-F069-124E-B77A-341BA1B4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6E-C8D6-EB41-B6DA-8ED3B4A9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DA3F-C013-FD42-B3CD-6C32DA4E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5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0AD7E2-321F-914C-AEC9-072B8555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B8365-233F-C140-B896-4B666062D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49A73-9362-AC40-80F7-03EB62091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D4D50-037B-A24D-832B-FC887F66C62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CD471-E563-934B-B914-E1B93CED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758AB-18B7-4148-82E3-E88D1E826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213B4-F88D-CD4A-AC53-D2C3E92A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4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f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86999EC3-A4EA-7D40-A29D-911B0503B997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631C71-A88D-724C-8052-30F3D4FF902F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D06B6A-6749-6E4B-A0F7-818D8E27BF45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/>
                </a:solidFill>
              </a:rPr>
              <a:t>Regime Shifts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340362-CD5D-654A-8C9F-E1675B41CE36}"/>
              </a:ext>
            </a:extLst>
          </p:cNvPr>
          <p:cNvSpPr/>
          <p:nvPr/>
        </p:nvSpPr>
        <p:spPr>
          <a:xfrm>
            <a:off x="4592111" y="2611488"/>
            <a:ext cx="3010621" cy="2371765"/>
          </a:xfrm>
          <a:prstGeom prst="ellipse">
            <a:avLst/>
          </a:prstGeom>
          <a:solidFill>
            <a:schemeClr val="accent2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900" b="1" dirty="0">
                <a:solidFill>
                  <a:schemeClr val="tx1"/>
                </a:solidFill>
              </a:rPr>
              <a:t>Open Science</a:t>
            </a:r>
          </a:p>
        </p:txBody>
      </p:sp>
    </p:spTree>
    <p:extLst>
      <p:ext uri="{BB962C8B-B14F-4D97-AF65-F5344CB8AC3E}">
        <p14:creationId xmlns:p14="http://schemas.microsoft.com/office/powerpoint/2010/main" val="258582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D7797-01F8-064C-85A3-7D0892996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48"/>
          <a:stretch/>
        </p:blipFill>
        <p:spPr>
          <a:xfrm>
            <a:off x="3901721" y="1950647"/>
            <a:ext cx="8369236" cy="995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1F612-DFAC-2144-8407-1C3CAC6EC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88"/>
          <a:stretch/>
        </p:blipFill>
        <p:spPr>
          <a:xfrm>
            <a:off x="3323622" y="263643"/>
            <a:ext cx="9020778" cy="168700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AEC8CB-A865-0B44-96C3-06CAB6351B3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550848-5B0D-3F4B-90CD-71EAF15EF6B9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9A977-6903-494E-BA3E-B1BE84333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26"/>
          <a:stretch/>
        </p:blipFill>
        <p:spPr>
          <a:xfrm>
            <a:off x="0" y="3976957"/>
            <a:ext cx="4398568" cy="2854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BFE2E-39BD-2244-A678-A84E10D49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2" y="111243"/>
            <a:ext cx="3724799" cy="37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2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7AEC8CB-A865-0B44-96C3-06CAB6351B3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550848-5B0D-3F4B-90CD-71EAF15EF6B9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3D242-04CF-304D-9935-8AC4345F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21" y="246125"/>
            <a:ext cx="10473385" cy="215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E70B9-8E11-424E-BC44-5AAC59516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9" y="657098"/>
            <a:ext cx="1324045" cy="1621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89329A-E34D-8A4B-B03F-2EDEAA8E6BE6}"/>
              </a:ext>
            </a:extLst>
          </p:cNvPr>
          <p:cNvSpPr txBox="1"/>
          <p:nvPr/>
        </p:nvSpPr>
        <p:spPr>
          <a:xfrm>
            <a:off x="468178" y="3296309"/>
            <a:ext cx="59807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/>
              <a:t>Upper limit: ~ 45℃ </a:t>
            </a:r>
          </a:p>
          <a:p>
            <a:r>
              <a:rPr lang="en-US" sz="3300" dirty="0"/>
              <a:t>Lower limit: &lt; 0  ℃</a:t>
            </a:r>
          </a:p>
        </p:txBody>
      </p:sp>
    </p:spTree>
    <p:extLst>
      <p:ext uri="{BB962C8B-B14F-4D97-AF65-F5344CB8AC3E}">
        <p14:creationId xmlns:p14="http://schemas.microsoft.com/office/powerpoint/2010/main" val="142211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6F7B5A-9C39-EA40-ADB4-B2ACE49F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" y="2709077"/>
            <a:ext cx="5313486" cy="340909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A550848-5B0D-3F4B-90CD-71EAF15EF6B9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D3E7CF-3ADD-9846-8A90-9E8538C95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9" y="657098"/>
            <a:ext cx="1324045" cy="16210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B5695-51E5-5443-9736-70E654C06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674" y="191480"/>
            <a:ext cx="8636000" cy="302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F746E-373E-AD4C-A00B-47500730C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103" y="2709077"/>
            <a:ext cx="3403571" cy="96834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069D9E8-30A0-B84C-B3E9-1D23CFA5B63D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</p:spTree>
    <p:extLst>
      <p:ext uri="{BB962C8B-B14F-4D97-AF65-F5344CB8AC3E}">
        <p14:creationId xmlns:p14="http://schemas.microsoft.com/office/powerpoint/2010/main" val="334781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AA550848-5B0D-3F4B-90CD-71EAF15EF6B9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192BB-A5B6-E247-B41B-23B926C6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0" y="387927"/>
            <a:ext cx="7938313" cy="2590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E2410B-E9E1-4C4F-92A6-D0D811B73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323" y="226851"/>
            <a:ext cx="3485246" cy="1750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66CDC-C088-204A-A71B-6F16BC658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66" y="3395955"/>
            <a:ext cx="4558872" cy="343586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E7FE9CD-801E-6342-920E-37F0C3E159C0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</p:spTree>
    <p:extLst>
      <p:ext uri="{BB962C8B-B14F-4D97-AF65-F5344CB8AC3E}">
        <p14:creationId xmlns:p14="http://schemas.microsoft.com/office/powerpoint/2010/main" val="337908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A6D1D23-A865-6D49-9E10-68E8ED754FF7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/>
                </a:solidFill>
              </a:rPr>
              <a:t>Regime Shifts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587B78-662C-D048-84EE-D15C8930E0A6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Invasion Ecology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747B74-CAE3-1043-B73B-064B6FE0567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</p:spTree>
    <p:extLst>
      <p:ext uri="{BB962C8B-B14F-4D97-AF65-F5344CB8AC3E}">
        <p14:creationId xmlns:p14="http://schemas.microsoft.com/office/powerpoint/2010/main" val="292695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A6D1D23-A865-6D49-9E10-68E8ED754FF7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/>
                </a:solidFill>
              </a:rPr>
              <a:t>Regime Shifts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587B78-662C-D048-84EE-D15C8930E0A6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Invasion Ecology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747B74-CAE3-1043-B73B-064B6FE0567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5207A-D4E4-F846-AD99-291B3A46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63" y="246172"/>
            <a:ext cx="5173518" cy="34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6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A6D1D23-A865-6D49-9E10-68E8ED754FF7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/>
                </a:solidFill>
              </a:rPr>
              <a:t>Regime Shifts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587B78-662C-D048-84EE-D15C8930E0A6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Invasion Ecology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747B74-CAE3-1043-B73B-064B6FE0567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F50CE-0A34-7746-9AAA-2D3A406D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8" y="116261"/>
            <a:ext cx="11908067" cy="36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39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A6D1D23-A865-6D49-9E10-68E8ED754FF7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/>
                </a:solidFill>
              </a:rPr>
              <a:t>Regime Shifts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587B78-662C-D048-84EE-D15C8930E0A6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Invasion Ecology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747B74-CAE3-1043-B73B-064B6FE0567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5B2210-BB54-A741-A804-1A419B26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694" y="361386"/>
            <a:ext cx="6904761" cy="3771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75449-DED2-CF4D-BCD7-F5308B1B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8" y="116261"/>
            <a:ext cx="4972219" cy="15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A6D1D23-A865-6D49-9E10-68E8ED754FF7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/>
                </a:solidFill>
              </a:rPr>
              <a:t>Regime Shifts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587B78-662C-D048-84EE-D15C8930E0A6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Invasion Ecology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747B74-CAE3-1043-B73B-064B6FE0567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9628F3-5333-6446-96E8-09DE9DF6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364" y="203618"/>
            <a:ext cx="6523281" cy="461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001338-BAB3-3D47-989E-4E910107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8" y="116261"/>
            <a:ext cx="4972219" cy="15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74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A6D1D23-A865-6D49-9E10-68E8ED754FF7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/>
                </a:solidFill>
              </a:rPr>
              <a:t>Regime Shifts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587B78-662C-D048-84EE-D15C8930E0A6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Invasion Ecology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747B74-CAE3-1043-B73B-064B6FE0567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F965B-C04D-BD46-BCCC-0264E224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00" y="227411"/>
            <a:ext cx="6999998" cy="4083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036F3B-AFF5-534E-84DA-ACAAC347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8" y="116261"/>
            <a:ext cx="4972219" cy="15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6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7AEC8CB-A865-0B44-96C3-06CAB6351B3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</p:spTree>
    <p:extLst>
      <p:ext uri="{BB962C8B-B14F-4D97-AF65-F5344CB8AC3E}">
        <p14:creationId xmlns:p14="http://schemas.microsoft.com/office/powerpoint/2010/main" val="149664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A6D1D23-A865-6D49-9E10-68E8ED754FF7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Regime Shifts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587B78-662C-D048-84EE-D15C8930E0A6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Invasion Ecology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747B74-CAE3-1043-B73B-064B6FE0567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0B6458-9903-5348-AAA7-36C189EE94A1}"/>
              </a:ext>
            </a:extLst>
          </p:cNvPr>
          <p:cNvSpPr/>
          <p:nvPr/>
        </p:nvSpPr>
        <p:spPr>
          <a:xfrm>
            <a:off x="4592111" y="2611488"/>
            <a:ext cx="3010621" cy="2371765"/>
          </a:xfrm>
          <a:prstGeom prst="ellipse">
            <a:avLst/>
          </a:prstGeom>
          <a:solidFill>
            <a:schemeClr val="accent2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900" b="1" dirty="0">
                <a:solidFill>
                  <a:schemeClr val="tx1"/>
                </a:solidFill>
              </a:rPr>
              <a:t>Open Science</a:t>
            </a:r>
          </a:p>
        </p:txBody>
      </p:sp>
    </p:spTree>
    <p:extLst>
      <p:ext uri="{BB962C8B-B14F-4D97-AF65-F5344CB8AC3E}">
        <p14:creationId xmlns:p14="http://schemas.microsoft.com/office/powerpoint/2010/main" val="215725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A6D1D23-A865-6D49-9E10-68E8ED754FF7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Regime Shifts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587B78-662C-D048-84EE-D15C8930E0A6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Invasion Ecology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747B74-CAE3-1043-B73B-064B6FE0567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B2BBA-8956-7440-8773-362FB38A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55" y="0"/>
            <a:ext cx="10947400" cy="238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D0645F-02AB-9C45-8C41-6C4AF84C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48" y="349498"/>
            <a:ext cx="1113187" cy="86776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3B1AAEE-884B-3244-B7EE-0B6DA62B3C64}"/>
              </a:ext>
            </a:extLst>
          </p:cNvPr>
          <p:cNvSpPr/>
          <p:nvPr/>
        </p:nvSpPr>
        <p:spPr>
          <a:xfrm>
            <a:off x="4592111" y="2611488"/>
            <a:ext cx="3010621" cy="2371765"/>
          </a:xfrm>
          <a:prstGeom prst="ellipse">
            <a:avLst/>
          </a:prstGeom>
          <a:solidFill>
            <a:schemeClr val="accent2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900" b="1" dirty="0">
                <a:solidFill>
                  <a:schemeClr val="tx1"/>
                </a:solidFill>
              </a:rPr>
              <a:t>Open Science</a:t>
            </a:r>
          </a:p>
        </p:txBody>
      </p:sp>
    </p:spTree>
    <p:extLst>
      <p:ext uri="{BB962C8B-B14F-4D97-AF65-F5344CB8AC3E}">
        <p14:creationId xmlns:p14="http://schemas.microsoft.com/office/powerpoint/2010/main" val="206464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CF70C66-CACF-934D-A48C-4C51DE3BC140}"/>
              </a:ext>
            </a:extLst>
          </p:cNvPr>
          <p:cNvGrpSpPr>
            <a:grpSpLocks noChangeAspect="1"/>
          </p:cNvGrpSpPr>
          <p:nvPr/>
        </p:nvGrpSpPr>
        <p:grpSpPr>
          <a:xfrm>
            <a:off x="2017595" y="270271"/>
            <a:ext cx="9537451" cy="3882677"/>
            <a:chOff x="5209309" y="255427"/>
            <a:chExt cx="6982690" cy="28426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BC393C-3DCD-6546-8AA4-38F12CAC2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72"/>
            <a:stretch/>
          </p:blipFill>
          <p:spPr>
            <a:xfrm>
              <a:off x="5347854" y="255427"/>
              <a:ext cx="6844145" cy="27033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01BFEE-19B7-6142-B8E5-12945E41B476}"/>
                </a:ext>
              </a:extLst>
            </p:cNvPr>
            <p:cNvSpPr/>
            <p:nvPr/>
          </p:nvSpPr>
          <p:spPr>
            <a:xfrm>
              <a:off x="5209309" y="2200268"/>
              <a:ext cx="5514109" cy="89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216C514-69B5-E845-A6F9-873BE7E35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48" y="349498"/>
            <a:ext cx="1113187" cy="86776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A6D1D23-A865-6D49-9E10-68E8ED754FF7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Regime Shifts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587B78-662C-D048-84EE-D15C8930E0A6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Invasion Ecology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747B74-CAE3-1043-B73B-064B6FE0567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45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45000"/>
                  </a:schemeClr>
                </a:solidFill>
              </a:rPr>
              <a:t>Avian Ecology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C38706-C9CE-B346-907A-8771F3BFD354}"/>
              </a:ext>
            </a:extLst>
          </p:cNvPr>
          <p:cNvSpPr/>
          <p:nvPr/>
        </p:nvSpPr>
        <p:spPr>
          <a:xfrm>
            <a:off x="4592111" y="2611488"/>
            <a:ext cx="3010621" cy="2371765"/>
          </a:xfrm>
          <a:prstGeom prst="ellipse">
            <a:avLst/>
          </a:prstGeom>
          <a:solidFill>
            <a:schemeClr val="accent2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900" b="1" dirty="0">
                <a:solidFill>
                  <a:schemeClr val="tx1"/>
                </a:solidFill>
              </a:rPr>
              <a:t>Open Science</a:t>
            </a:r>
          </a:p>
        </p:txBody>
      </p:sp>
    </p:spTree>
    <p:extLst>
      <p:ext uri="{BB962C8B-B14F-4D97-AF65-F5344CB8AC3E}">
        <p14:creationId xmlns:p14="http://schemas.microsoft.com/office/powerpoint/2010/main" val="1496537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1659773-8532-2F42-974A-2073277FBBBD}"/>
              </a:ext>
            </a:extLst>
          </p:cNvPr>
          <p:cNvSpPr/>
          <p:nvPr/>
        </p:nvSpPr>
        <p:spPr>
          <a:xfrm>
            <a:off x="1995055" y="1246909"/>
            <a:ext cx="8201889" cy="5584915"/>
          </a:xfrm>
          <a:prstGeom prst="ellipse">
            <a:avLst/>
          </a:prstGeom>
          <a:solidFill>
            <a:schemeClr val="accent4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300" b="1" u="sng" dirty="0">
                <a:solidFill>
                  <a:schemeClr val="tx1"/>
                </a:solidFill>
              </a:rPr>
              <a:t>INFORMATION SCIENCE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999EC3-A4EA-7D40-A29D-911B0503B997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631C71-A88D-724C-8052-30F3D4FF902F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D06B6A-6749-6E4B-A0F7-818D8E27BF45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/>
                </a:solidFill>
              </a:rPr>
              <a:t>Regime Shifts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340362-CD5D-654A-8C9F-E1675B41CE36}"/>
              </a:ext>
            </a:extLst>
          </p:cNvPr>
          <p:cNvSpPr/>
          <p:nvPr/>
        </p:nvSpPr>
        <p:spPr>
          <a:xfrm>
            <a:off x="4592111" y="2611488"/>
            <a:ext cx="3010621" cy="2371765"/>
          </a:xfrm>
          <a:prstGeom prst="ellipse">
            <a:avLst/>
          </a:prstGeom>
          <a:solidFill>
            <a:schemeClr val="accent2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900" b="1" dirty="0">
                <a:solidFill>
                  <a:schemeClr val="tx1"/>
                </a:solidFill>
              </a:rPr>
              <a:t>Open Science</a:t>
            </a:r>
          </a:p>
        </p:txBody>
      </p:sp>
    </p:spTree>
    <p:extLst>
      <p:ext uri="{BB962C8B-B14F-4D97-AF65-F5344CB8AC3E}">
        <p14:creationId xmlns:p14="http://schemas.microsoft.com/office/powerpoint/2010/main" val="2332312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1659773-8532-2F42-974A-2073277FBBBD}"/>
              </a:ext>
            </a:extLst>
          </p:cNvPr>
          <p:cNvSpPr/>
          <p:nvPr/>
        </p:nvSpPr>
        <p:spPr>
          <a:xfrm>
            <a:off x="1995055" y="1246909"/>
            <a:ext cx="8201889" cy="5584915"/>
          </a:xfrm>
          <a:prstGeom prst="ellipse">
            <a:avLst/>
          </a:prstGeom>
          <a:solidFill>
            <a:schemeClr val="accent4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300" b="1" u="sng" dirty="0">
                <a:solidFill>
                  <a:schemeClr val="tx1"/>
                </a:solidFill>
              </a:rPr>
              <a:t>INFORMATION SCIENCE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999EC3-A4EA-7D40-A29D-911B0503B997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631C71-A88D-724C-8052-30F3D4FF902F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D06B6A-6749-6E4B-A0F7-818D8E27BF45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/>
                </a:solidFill>
              </a:rPr>
              <a:t>Regime Shifts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C812B-6990-5345-8FAD-0DE0C09F0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313459"/>
            <a:ext cx="3456903" cy="12704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5CD73F8-BA10-F245-9155-10B22A64D147}"/>
              </a:ext>
            </a:extLst>
          </p:cNvPr>
          <p:cNvSpPr/>
          <p:nvPr/>
        </p:nvSpPr>
        <p:spPr>
          <a:xfrm>
            <a:off x="4592111" y="2611488"/>
            <a:ext cx="3010621" cy="2371765"/>
          </a:xfrm>
          <a:prstGeom prst="ellipse">
            <a:avLst/>
          </a:prstGeom>
          <a:solidFill>
            <a:schemeClr val="accent2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900" b="1" dirty="0">
                <a:solidFill>
                  <a:schemeClr val="tx1"/>
                </a:solidFill>
              </a:rPr>
              <a:t>Open Science</a:t>
            </a:r>
          </a:p>
        </p:txBody>
      </p:sp>
    </p:spTree>
    <p:extLst>
      <p:ext uri="{BB962C8B-B14F-4D97-AF65-F5344CB8AC3E}">
        <p14:creationId xmlns:p14="http://schemas.microsoft.com/office/powerpoint/2010/main" val="1027379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1659773-8532-2F42-974A-2073277FBBBD}"/>
              </a:ext>
            </a:extLst>
          </p:cNvPr>
          <p:cNvSpPr/>
          <p:nvPr/>
        </p:nvSpPr>
        <p:spPr>
          <a:xfrm>
            <a:off x="1995055" y="1246909"/>
            <a:ext cx="8201889" cy="5584915"/>
          </a:xfrm>
          <a:prstGeom prst="ellipse">
            <a:avLst/>
          </a:prstGeom>
          <a:solidFill>
            <a:schemeClr val="accent4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300" b="1" u="sng" dirty="0">
                <a:solidFill>
                  <a:schemeClr val="tx1">
                    <a:alpha val="20000"/>
                  </a:schemeClr>
                </a:solidFill>
              </a:rPr>
              <a:t>INFORMATION SCIENCE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CD73F8-BA10-F245-9155-10B22A64D147}"/>
              </a:ext>
            </a:extLst>
          </p:cNvPr>
          <p:cNvSpPr/>
          <p:nvPr/>
        </p:nvSpPr>
        <p:spPr>
          <a:xfrm>
            <a:off x="4592111" y="2611488"/>
            <a:ext cx="3010621" cy="2371765"/>
          </a:xfrm>
          <a:prstGeom prst="ellipse">
            <a:avLst/>
          </a:prstGeom>
          <a:solidFill>
            <a:schemeClr val="accent2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900" b="1" dirty="0">
                <a:solidFill>
                  <a:schemeClr val="tx1">
                    <a:alpha val="20000"/>
                  </a:schemeClr>
                </a:solidFill>
              </a:rPr>
              <a:t>Information Science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999EC3-A4EA-7D40-A29D-911B0503B997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20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20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20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20000"/>
                  </a:schemeClr>
                </a:solidFill>
              </a:rPr>
              <a:t>Avian Ecology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00A735-A160-D04D-8BA3-66523B2CD1D4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>
                    <a:alpha val="20000"/>
                  </a:schemeClr>
                </a:solidFill>
              </a:rPr>
              <a:t>Regime Shifts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631C71-A88D-724C-8052-30F3D4FF902F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>
                    <a:alpha val="20000"/>
                  </a:schemeClr>
                </a:solidFill>
              </a:rPr>
              <a:t>Invasion Ecology</a:t>
            </a:r>
          </a:p>
        </p:txBody>
      </p:sp>
      <p:sp>
        <p:nvSpPr>
          <p:cNvPr id="16" name="&quot;No&quot; Symbol 15">
            <a:extLst>
              <a:ext uri="{FF2B5EF4-FFF2-40B4-BE49-F238E27FC236}">
                <a16:creationId xmlns:a16="http://schemas.microsoft.com/office/drawing/2014/main" id="{4DC6BEFE-4E20-AA47-A888-C68C170B57BF}"/>
              </a:ext>
            </a:extLst>
          </p:cNvPr>
          <p:cNvSpPr/>
          <p:nvPr/>
        </p:nvSpPr>
        <p:spPr>
          <a:xfrm>
            <a:off x="1995055" y="1122218"/>
            <a:ext cx="8354290" cy="5709603"/>
          </a:xfrm>
          <a:prstGeom prst="noSmoking">
            <a:avLst>
              <a:gd name="adj" fmla="val 3625"/>
            </a:avLst>
          </a:prstGeom>
          <a:solidFill>
            <a:srgbClr val="FF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65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1659773-8532-2F42-974A-2073277FBBBD}"/>
              </a:ext>
            </a:extLst>
          </p:cNvPr>
          <p:cNvSpPr/>
          <p:nvPr/>
        </p:nvSpPr>
        <p:spPr>
          <a:xfrm>
            <a:off x="1995055" y="1246909"/>
            <a:ext cx="8201889" cy="5584915"/>
          </a:xfrm>
          <a:prstGeom prst="ellipse">
            <a:avLst/>
          </a:prstGeom>
          <a:solidFill>
            <a:schemeClr val="accent4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300" b="1" u="sng" dirty="0">
                <a:solidFill>
                  <a:schemeClr val="tx1">
                    <a:alpha val="20000"/>
                  </a:schemeClr>
                </a:solidFill>
              </a:rPr>
              <a:t>INFORMATION SCIENCE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CD73F8-BA10-F245-9155-10B22A64D147}"/>
              </a:ext>
            </a:extLst>
          </p:cNvPr>
          <p:cNvSpPr/>
          <p:nvPr/>
        </p:nvSpPr>
        <p:spPr>
          <a:xfrm>
            <a:off x="4592111" y="2611488"/>
            <a:ext cx="3010621" cy="2371765"/>
          </a:xfrm>
          <a:prstGeom prst="ellipse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900" b="1" dirty="0">
                <a:solidFill>
                  <a:schemeClr val="tx1">
                    <a:alpha val="20000"/>
                  </a:schemeClr>
                </a:solidFill>
              </a:rPr>
              <a:t>Open Science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999EC3-A4EA-7D40-A29D-911B0503B997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>
                  <a:alpha val="20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20000"/>
                </a:schemeClr>
              </a:solidFill>
            </a:endParaRPr>
          </a:p>
          <a:p>
            <a:pPr algn="ctr"/>
            <a:endParaRPr lang="en-US" sz="3300" b="1" dirty="0">
              <a:solidFill>
                <a:schemeClr val="tx1">
                  <a:alpha val="20000"/>
                </a:schemeClr>
              </a:solidFill>
            </a:endParaRPr>
          </a:p>
          <a:p>
            <a:pPr algn="ctr"/>
            <a:r>
              <a:rPr lang="en-US" sz="2900" b="1" dirty="0">
                <a:solidFill>
                  <a:schemeClr val="tx1">
                    <a:alpha val="20000"/>
                  </a:schemeClr>
                </a:solidFill>
              </a:rPr>
              <a:t>Avian Ecology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00A735-A160-D04D-8BA3-66523B2CD1D4}"/>
              </a:ext>
            </a:extLst>
          </p:cNvPr>
          <p:cNvSpPr/>
          <p:nvPr/>
        </p:nvSpPr>
        <p:spPr>
          <a:xfrm>
            <a:off x="2828925" y="3748387"/>
            <a:ext cx="3147562" cy="2160385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 dirty="0">
                <a:solidFill>
                  <a:schemeClr val="tx1">
                    <a:alpha val="20000"/>
                  </a:schemeClr>
                </a:solidFill>
              </a:rPr>
              <a:t>Regime Shifts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631C71-A88D-724C-8052-30F3D4FF902F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>
                    <a:alpha val="20000"/>
                  </a:schemeClr>
                </a:solidFill>
              </a:rPr>
              <a:t>Invasion Ecology</a:t>
            </a:r>
          </a:p>
        </p:txBody>
      </p: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1F01959D-6C59-7642-AC86-4C42225F09B7}"/>
              </a:ext>
            </a:extLst>
          </p:cNvPr>
          <p:cNvSpPr/>
          <p:nvPr/>
        </p:nvSpPr>
        <p:spPr>
          <a:xfrm>
            <a:off x="1995055" y="1122218"/>
            <a:ext cx="8354290" cy="5709603"/>
          </a:xfrm>
          <a:prstGeom prst="noSmoking">
            <a:avLst>
              <a:gd name="adj" fmla="val 3625"/>
            </a:avLst>
          </a:prstGeom>
          <a:solidFill>
            <a:srgbClr val="FF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DC359D-8C01-3D42-89C1-ACC1C62B8CBE}"/>
              </a:ext>
            </a:extLst>
          </p:cNvPr>
          <p:cNvSpPr/>
          <p:nvPr/>
        </p:nvSpPr>
        <p:spPr>
          <a:xfrm>
            <a:off x="2413033" y="1882297"/>
            <a:ext cx="7518333" cy="3968344"/>
          </a:xfrm>
          <a:prstGeom prst="roundRect">
            <a:avLst/>
          </a:pr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End-users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Practitioners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Decision Makers</a:t>
            </a:r>
          </a:p>
        </p:txBody>
      </p:sp>
    </p:spTree>
    <p:extLst>
      <p:ext uri="{BB962C8B-B14F-4D97-AF65-F5344CB8AC3E}">
        <p14:creationId xmlns:p14="http://schemas.microsoft.com/office/powerpoint/2010/main" val="30357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3D4DF0-4A8F-8841-92B1-C17AA5C3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013" y="250164"/>
            <a:ext cx="7857702" cy="28734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AEC8CB-A865-0B44-96C3-06CAB6351B3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065426-6F51-8C4F-8680-B5AB9B65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57" y="3464564"/>
            <a:ext cx="2211126" cy="3193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263DA3-6EC4-0B4C-874B-D648601ED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2" y="250165"/>
            <a:ext cx="3731172" cy="30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7AEC8CB-A865-0B44-96C3-06CAB6351B3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E2A4-59F5-9141-A0FC-EDD050B2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1" y="2995364"/>
            <a:ext cx="3580816" cy="3580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485F8-0E3C-8B42-A7D3-C2F441E3D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772" y="156882"/>
            <a:ext cx="8683071" cy="2668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23B49-1482-EF46-B717-7FBB1CE04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15" y="3649792"/>
            <a:ext cx="3350857" cy="3350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E59BCA-B96F-AF44-B95C-A0D65B463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7" y="28034"/>
            <a:ext cx="3720353" cy="37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4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7AEC8CB-A865-0B44-96C3-06CAB6351B3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550848-5B0D-3F4B-90CD-71EAF15EF6B9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</p:spTree>
    <p:extLst>
      <p:ext uri="{BB962C8B-B14F-4D97-AF65-F5344CB8AC3E}">
        <p14:creationId xmlns:p14="http://schemas.microsoft.com/office/powerpoint/2010/main" val="361110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E923D-1523-DA4D-81E2-2148E3AF3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7"/>
          <a:stretch/>
        </p:blipFill>
        <p:spPr>
          <a:xfrm>
            <a:off x="263790" y="3173506"/>
            <a:ext cx="3885531" cy="35339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AEC8CB-A865-0B44-96C3-06CAB6351B3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550848-5B0D-3F4B-90CD-71EAF15EF6B9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E114F-7A34-CF46-BD98-6034DC8E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648" y="294692"/>
            <a:ext cx="8574290" cy="2864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A4304-1B72-6049-80A2-DC58D1AAB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0" y="199258"/>
            <a:ext cx="3181474" cy="22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2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E65B7D-355A-A34F-B7A1-B8C2D707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8002"/>
            <a:ext cx="5195848" cy="34213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AEC8CB-A865-0B44-96C3-06CAB6351B3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550848-5B0D-3F4B-90CD-71EAF15EF6B9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AE707-D234-5346-AD58-B1FFCA80F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43" y="105576"/>
            <a:ext cx="9245657" cy="2850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43756D-034E-3A4D-B1D3-5916897AD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24" y="198973"/>
            <a:ext cx="2890279" cy="21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7AEC8CB-A865-0B44-96C3-06CAB6351B3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550848-5B0D-3F4B-90CD-71EAF15EF6B9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8B0EF-0E02-474A-BCAD-25B3D36037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946343" y="105576"/>
            <a:ext cx="9245657" cy="2850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462DF-0D8C-124E-8C4C-C31E93756E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35634" y="3208003"/>
            <a:ext cx="4745566" cy="3124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4382C7-79F9-E947-AA59-EC8EDD795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3" y="215153"/>
            <a:ext cx="5401031" cy="405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9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7AEC8CB-A865-0B44-96C3-06CAB6351B3B}"/>
              </a:ext>
            </a:extLst>
          </p:cNvPr>
          <p:cNvSpPr/>
          <p:nvPr/>
        </p:nvSpPr>
        <p:spPr>
          <a:xfrm>
            <a:off x="4880290" y="4518188"/>
            <a:ext cx="2434265" cy="2313633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r>
              <a:rPr lang="en-US" sz="2900" b="1" dirty="0">
                <a:solidFill>
                  <a:schemeClr val="tx1"/>
                </a:solidFill>
              </a:rPr>
              <a:t>Avian Ecology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550848-5B0D-3F4B-90CD-71EAF15EF6B9}"/>
              </a:ext>
            </a:extLst>
          </p:cNvPr>
          <p:cNvSpPr/>
          <p:nvPr/>
        </p:nvSpPr>
        <p:spPr>
          <a:xfrm>
            <a:off x="5965911" y="3690257"/>
            <a:ext cx="3249527" cy="2160384"/>
          </a:xfrm>
          <a:prstGeom prst="ellipse">
            <a:avLst/>
          </a:prstGeom>
          <a:solidFill>
            <a:schemeClr val="accent6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900" b="1" dirty="0">
                <a:solidFill>
                  <a:schemeClr val="tx1"/>
                </a:solidFill>
              </a:rPr>
              <a:t>Invasion Ecology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8B0EF-0E02-474A-BCAD-25B3D36037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946343" y="105576"/>
            <a:ext cx="9245657" cy="2850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462DF-0D8C-124E-8C4C-C31E93756E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35634" y="3208003"/>
            <a:ext cx="4745566" cy="3124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4382C7-79F9-E947-AA59-EC8EDD795A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23" y="215153"/>
            <a:ext cx="5401031" cy="40507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D2FDD2-6C31-3C49-8AEC-EA4C851B9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468" y="253601"/>
            <a:ext cx="5592090" cy="40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166</Words>
  <Application>Microsoft Macintosh PowerPoint</Application>
  <PresentationFormat>Widescreen</PresentationFormat>
  <Paragraphs>158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2019-10-12T17:47:30Z</dcterms:created>
  <dcterms:modified xsi:type="dcterms:W3CDTF">2019-10-13T16:49:18Z</dcterms:modified>
</cp:coreProperties>
</file>